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ppt/slideLayouts/slideLayout22.xml" ContentType="application/vnd.openxmlformats-officedocument.presentationml.slideLayout+xml"/>
  <Override PartName="/ppt/theme/theme22.xml" ContentType="application/vnd.openxmlformats-officedocument.theme+xml"/>
  <Override PartName="/ppt/slideLayouts/slideLayout23.xml" ContentType="application/vnd.openxmlformats-officedocument.presentationml.slideLayout+xml"/>
  <Override PartName="/ppt/theme/theme23.xml" ContentType="application/vnd.openxmlformats-officedocument.theme+xml"/>
  <Override PartName="/ppt/slideLayouts/slideLayout24.xml" ContentType="application/vnd.openxmlformats-officedocument.presentationml.slideLayout+xml"/>
  <Override PartName="/ppt/theme/theme24.xml" ContentType="application/vnd.openxmlformats-officedocument.theme+xml"/>
  <Override PartName="/ppt/slideLayouts/slideLayout25.xml" ContentType="application/vnd.openxmlformats-officedocument.presentationml.slideLayout+xml"/>
  <Override PartName="/ppt/theme/theme25.xml" ContentType="application/vnd.openxmlformats-officedocument.theme+xml"/>
  <Override PartName="/ppt/slideLayouts/slideLayout26.xml" ContentType="application/vnd.openxmlformats-officedocument.presentationml.slideLayout+xml"/>
  <Override PartName="/ppt/theme/theme2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0" r:id="rId1"/>
    <p:sldMasterId id="2147483652" r:id="rId2"/>
    <p:sldMasterId id="2147483654" r:id="rId3"/>
    <p:sldMasterId id="2147483656" r:id="rId4"/>
    <p:sldMasterId id="2147483658" r:id="rId5"/>
    <p:sldMasterId id="2147483660" r:id="rId6"/>
    <p:sldMasterId id="2147483662" r:id="rId7"/>
    <p:sldMasterId id="2147483664" r:id="rId8"/>
    <p:sldMasterId id="2147483666" r:id="rId9"/>
    <p:sldMasterId id="2147483668" r:id="rId10"/>
    <p:sldMasterId id="2147483670" r:id="rId11"/>
    <p:sldMasterId id="2147483674" r:id="rId12"/>
    <p:sldMasterId id="2147483676" r:id="rId13"/>
    <p:sldMasterId id="2147483678" r:id="rId14"/>
    <p:sldMasterId id="2147483680" r:id="rId15"/>
    <p:sldMasterId id="2147483682" r:id="rId16"/>
    <p:sldMasterId id="2147483684" r:id="rId17"/>
    <p:sldMasterId id="2147483686" r:id="rId18"/>
    <p:sldMasterId id="2147483688" r:id="rId19"/>
    <p:sldMasterId id="2147483690" r:id="rId20"/>
    <p:sldMasterId id="2147483692" r:id="rId21"/>
    <p:sldMasterId id="2147483694" r:id="rId22"/>
    <p:sldMasterId id="2147483696" r:id="rId23"/>
    <p:sldMasterId id="2147483698" r:id="rId24"/>
    <p:sldMasterId id="2147483700" r:id="rId25"/>
    <p:sldMasterId id="2147483702" r:id="rId26"/>
  </p:sldMasterIdLst>
  <p:sldIdLst>
    <p:sldId id="280" r:id="rId27"/>
    <p:sldId id="257" r:id="rId28"/>
    <p:sldId id="258" r:id="rId29"/>
    <p:sldId id="259" r:id="rId30"/>
    <p:sldId id="262" r:id="rId31"/>
    <p:sldId id="275" r:id="rId32"/>
    <p:sldId id="276" r:id="rId33"/>
    <p:sldId id="283" r:id="rId34"/>
    <p:sldId id="277" r:id="rId35"/>
    <p:sldId id="282" r:id="rId36"/>
    <p:sldId id="278" r:id="rId37"/>
    <p:sldId id="281" r:id="rId3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8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Master" Target="slideMasters/slideMaster26.xml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8.xml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slide" Target="slides/slide7.xml"/><Relationship Id="rId38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3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slide" Target="slides/slide6.xml"/><Relationship Id="rId37" Type="http://schemas.openxmlformats.org/officeDocument/2006/relationships/slide" Target="slides/slide11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" Target="slides/slide2.xml"/><Relationship Id="rId36" Type="http://schemas.openxmlformats.org/officeDocument/2006/relationships/slide" Target="slides/slide10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" Target="slides/slide1.xml"/><Relationship Id="rId30" Type="http://schemas.openxmlformats.org/officeDocument/2006/relationships/slide" Target="slides/slide4.xml"/><Relationship Id="rId35" Type="http://schemas.openxmlformats.org/officeDocument/2006/relationships/slide" Target="slides/slide9.xml"/></Relationships>
</file>

<file path=ppt/media/image1.png>
</file>

<file path=ppt/media/image10.png>
</file>

<file path=ppt/media/image11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015800" y="813240"/>
            <a:ext cx="4414320" cy="960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0" y="0"/>
            <a:ext cx="3097800" cy="5143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015800" y="813240"/>
            <a:ext cx="4414320" cy="960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0" y="0"/>
            <a:ext cx="1511640" cy="5143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1587600" y="0"/>
            <a:ext cx="1511640" cy="5143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015800" y="813240"/>
            <a:ext cx="4414320" cy="960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2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2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2.xml"/><Relationship Id="rId1" Type="http://schemas.openxmlformats.org/officeDocument/2006/relationships/slideLayout" Target="../slideLayouts/slideLayout22.xml"/></Relationships>
</file>

<file path=ppt/slideMasters/_rels/slideMaster23.xml.rels><?xml version="1.0" encoding="UTF-8" standalone="yes"?>
<Relationships xmlns="http://schemas.openxmlformats.org/package/2006/relationships"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23.xml"/></Relationships>
</file>

<file path=ppt/slideMasters/_rels/slideMaster24.xml.rels><?xml version="1.0" encoding="UTF-8" standalone="yes"?>
<Relationships xmlns="http://schemas.openxmlformats.org/package/2006/relationships"><Relationship Id="rId2" Type="http://schemas.openxmlformats.org/officeDocument/2006/relationships/theme" Target="../theme/theme24.xml"/><Relationship Id="rId1" Type="http://schemas.openxmlformats.org/officeDocument/2006/relationships/slideLayout" Target="../slideLayouts/slideLayout24.xml"/></Relationships>
</file>

<file path=ppt/slideMasters/_rels/slideMaster25.xml.rels><?xml version="1.0" encoding="UTF-8" standalone="yes"?>
<Relationships xmlns="http://schemas.openxmlformats.org/package/2006/relationships"><Relationship Id="rId2" Type="http://schemas.openxmlformats.org/officeDocument/2006/relationships/theme" Target="../theme/theme25.xml"/><Relationship Id="rId1" Type="http://schemas.openxmlformats.org/officeDocument/2006/relationships/slideLayout" Target="../slideLayouts/slideLayout25.xml"/></Relationships>
</file>

<file path=ppt/slideMasters/_rels/slideMaster26.xml.rels><?xml version="1.0" encoding="UTF-8" standalone="yes"?>
<Relationships xmlns="http://schemas.openxmlformats.org/package/2006/relationships"><Relationship Id="rId2" Type="http://schemas.openxmlformats.org/officeDocument/2006/relationships/theme" Target="../theme/theme26.xml"/><Relationship Id="rId1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84120" y="1953000"/>
            <a:ext cx="4454280" cy="799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Syncopate"/>
                <a:ea typeface="Syncopate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38720" y="1234440"/>
            <a:ext cx="3759120" cy="754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900" b="0" strike="noStrike" spc="-1">
                <a:solidFill>
                  <a:schemeClr val="dk1"/>
                </a:solidFill>
                <a:latin typeface="Syncopate"/>
                <a:ea typeface="Syncopate"/>
              </a:rPr>
              <a:t>xx%</a:t>
            </a:r>
            <a:endParaRPr lang="fr-FR" sz="39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title"/>
          </p:nvPr>
        </p:nvSpPr>
        <p:spPr>
          <a:xfrm>
            <a:off x="738720" y="2921400"/>
            <a:ext cx="3759120" cy="7542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3900" b="0" strike="noStrike" spc="-1">
                <a:solidFill>
                  <a:schemeClr val="dk1"/>
                </a:solidFill>
                <a:latin typeface="Syncopate"/>
                <a:ea typeface="Syncopate"/>
              </a:rPr>
              <a:t>xx%</a:t>
            </a:r>
            <a:endParaRPr lang="fr-FR" sz="39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569200" y="0"/>
            <a:ext cx="35744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84440" y="1832400"/>
            <a:ext cx="4359600" cy="1406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4" name="PlaceHolder 2"/>
          <p:cNvSpPr>
            <a:spLocks noGrp="1"/>
          </p:cNvSpPr>
          <p:nvPr>
            <p:ph type="title"/>
          </p:nvPr>
        </p:nvSpPr>
        <p:spPr>
          <a:xfrm>
            <a:off x="4236480" y="636480"/>
            <a:ext cx="1281960" cy="82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4300" b="0" strike="noStrike" spc="-1">
                <a:solidFill>
                  <a:schemeClr val="dk1"/>
                </a:solidFill>
                <a:latin typeface="Syncopate"/>
                <a:ea typeface="Syncopate"/>
              </a:rPr>
              <a:t>xx%</a:t>
            </a:r>
            <a:endParaRPr lang="fr-FR" sz="43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372640" y="0"/>
            <a:ext cx="37710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body"/>
          </p:nvPr>
        </p:nvSpPr>
        <p:spPr>
          <a:xfrm>
            <a:off x="720000" y="1152360"/>
            <a:ext cx="7703640" cy="333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0" name="PlaceHolder 2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37560" y="444960"/>
            <a:ext cx="539280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5871600" y="0"/>
            <a:ext cx="327168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75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0480" cy="607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body"/>
          </p:nvPr>
        </p:nvSpPr>
        <p:spPr>
          <a:xfrm>
            <a:off x="3786840" y="1963440"/>
            <a:ext cx="4653720" cy="2217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3405960" y="444960"/>
            <a:ext cx="4653720" cy="1010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306792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68333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0;p10"/>
          <p:cNvSpPr/>
          <p:nvPr/>
        </p:nvSpPr>
        <p:spPr>
          <a:xfrm>
            <a:off x="0" y="0"/>
            <a:ext cx="9143640" cy="51433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pic>
        <p:nvPicPr>
          <p:cNvPr id="46" name="Google Shape;41;p10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7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8" name="PlaceHolder 2"/>
          <p:cNvSpPr>
            <a:spLocks noGrp="1"/>
          </p:cNvSpPr>
          <p:nvPr>
            <p:ph type="title"/>
          </p:nvPr>
        </p:nvSpPr>
        <p:spPr>
          <a:xfrm>
            <a:off x="434160" y="3728160"/>
            <a:ext cx="4812120" cy="10065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7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112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115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3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123;p30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126;p31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8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932200" y="444960"/>
            <a:ext cx="5395320" cy="664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3428640" y="1499040"/>
            <a:ext cx="816840" cy="40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strike="noStrike" spc="-1">
                <a:solidFill>
                  <a:schemeClr val="lt1"/>
                </a:solidFill>
                <a:latin typeface="Syncopate"/>
                <a:ea typeface="Syncopate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title"/>
          </p:nvPr>
        </p:nvSpPr>
        <p:spPr>
          <a:xfrm>
            <a:off x="3428640" y="2553480"/>
            <a:ext cx="816840" cy="40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strike="noStrike" spc="-1">
                <a:solidFill>
                  <a:schemeClr val="lt1"/>
                </a:solidFill>
                <a:latin typeface="Syncopate"/>
                <a:ea typeface="Syncopate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title"/>
          </p:nvPr>
        </p:nvSpPr>
        <p:spPr>
          <a:xfrm>
            <a:off x="3428640" y="3607920"/>
            <a:ext cx="816840" cy="403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000" b="0" strike="noStrike" spc="-1">
                <a:solidFill>
                  <a:schemeClr val="lt1"/>
                </a:solidFill>
                <a:latin typeface="Syncopate"/>
                <a:ea typeface="Syncopate"/>
              </a:rPr>
              <a:t>xx%</a:t>
            </a:r>
            <a:endParaRPr lang="fr-FR" sz="2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body"/>
          </p:nvPr>
        </p:nvSpPr>
        <p:spPr>
          <a:xfrm>
            <a:off x="360" y="0"/>
            <a:ext cx="34056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93333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44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body"/>
          </p:nvPr>
        </p:nvSpPr>
        <p:spPr>
          <a:xfrm>
            <a:off x="3786840" y="1963440"/>
            <a:ext cx="4653720" cy="2217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3" name="PlaceHolder 2"/>
          <p:cNvSpPr>
            <a:spLocks noGrp="1"/>
          </p:cNvSpPr>
          <p:nvPr>
            <p:ph type="title"/>
          </p:nvPr>
        </p:nvSpPr>
        <p:spPr>
          <a:xfrm>
            <a:off x="3405960" y="444960"/>
            <a:ext cx="4653720" cy="1010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306792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68333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13160" y="794520"/>
            <a:ext cx="7717320" cy="698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3352680" y="2398680"/>
            <a:ext cx="5077800" cy="1950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405960" y="444960"/>
            <a:ext cx="47242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30978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75000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13160" y="444960"/>
            <a:ext cx="771048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07E83C-EBE3-E82B-34A3-3000260A2D91}"/>
              </a:ext>
            </a:extLst>
          </p:cNvPr>
          <p:cNvSpPr txBox="1"/>
          <p:nvPr/>
        </p:nvSpPr>
        <p:spPr>
          <a:xfrm>
            <a:off x="2648136" y="-876363"/>
            <a:ext cx="3449348" cy="361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1026" name="Picture 2" descr="EPOQUE@Prastuti-2024">
            <a:extLst>
              <a:ext uri="{FF2B5EF4-FFF2-40B4-BE49-F238E27FC236}">
                <a16:creationId xmlns:a16="http://schemas.microsoft.com/office/drawing/2014/main" id="{513B9464-09B5-14D4-1544-B2D8B1A0C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2425" y="353171"/>
            <a:ext cx="5355699" cy="1013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B57BB4-4F7A-D6F9-77E9-8281491E15C8}"/>
              </a:ext>
            </a:extLst>
          </p:cNvPr>
          <p:cNvSpPr txBox="1"/>
          <p:nvPr/>
        </p:nvSpPr>
        <p:spPr>
          <a:xfrm>
            <a:off x="1528550" y="1529454"/>
            <a:ext cx="8093122" cy="1410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r>
              <a:rPr lang="en-US" sz="1800" b="1" dirty="0"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Forecasting COVID-19 Cases: A Time-Series Prediction Model</a:t>
            </a:r>
          </a:p>
          <a:p>
            <a:pPr marL="0" indent="0">
              <a:lnSpc>
                <a:spcPts val="5550"/>
              </a:lnSpc>
              <a:buNone/>
            </a:pPr>
            <a:endParaRPr lang="en-US" sz="1800" b="1" dirty="0">
              <a:latin typeface="Outfit Extra Bold" pitchFamily="34" charset="0"/>
              <a:ea typeface="Outfit Extra Bold" pitchFamily="34" charset="-122"/>
              <a:cs typeface="Outfit Extra Bold" pitchFamily="34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5BD5A2-030B-762F-783E-59CB811F9A44}"/>
              </a:ext>
            </a:extLst>
          </p:cNvPr>
          <p:cNvSpPr txBox="1"/>
          <p:nvPr/>
        </p:nvSpPr>
        <p:spPr>
          <a:xfrm>
            <a:off x="68240" y="3349452"/>
            <a:ext cx="40875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GROUP MEMBERS</a:t>
            </a:r>
          </a:p>
          <a:p>
            <a:r>
              <a:rPr lang="en-IN" sz="1400" dirty="0"/>
              <a:t>Manish Kumar(202401100300149) </a:t>
            </a:r>
          </a:p>
          <a:p>
            <a:r>
              <a:rPr lang="en-IN" sz="1400" dirty="0"/>
              <a:t>Prateek  </a:t>
            </a:r>
            <a:r>
              <a:rPr lang="en-IN" sz="1400" dirty="0" err="1"/>
              <a:t>Baliyan</a:t>
            </a:r>
            <a:r>
              <a:rPr lang="en-IN" sz="1400" dirty="0"/>
              <a:t>(202401100300177)</a:t>
            </a:r>
          </a:p>
          <a:p>
            <a:r>
              <a:rPr lang="en-IN" sz="1400" dirty="0"/>
              <a:t>Mukesh Chauhan(202401100300158)</a:t>
            </a:r>
          </a:p>
          <a:p>
            <a:r>
              <a:rPr lang="en-IN" sz="1400" dirty="0"/>
              <a:t>Prithvi </a:t>
            </a:r>
            <a:r>
              <a:rPr lang="en-IN" sz="1400" dirty="0" err="1"/>
              <a:t>Nawadiya</a:t>
            </a:r>
            <a:r>
              <a:rPr lang="en-IN" sz="1400" dirty="0"/>
              <a:t>(202401100300183)</a:t>
            </a:r>
          </a:p>
          <a:p>
            <a:r>
              <a:rPr lang="en-IN" sz="1400" dirty="0"/>
              <a:t>Manav Mishra(202401100300148)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4249C8-E4E2-58FE-5F79-A2F6A551DCCB}"/>
              </a:ext>
            </a:extLst>
          </p:cNvPr>
          <p:cNvSpPr txBox="1"/>
          <p:nvPr/>
        </p:nvSpPr>
        <p:spPr>
          <a:xfrm>
            <a:off x="68240" y="3102181"/>
            <a:ext cx="19857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GROUP NO. - 02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4127A0-38F7-5E75-19F2-62C666252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668" y="2894523"/>
            <a:ext cx="3873186" cy="189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137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4EEE0C-7873-44B5-F4D6-23426E335331}"/>
              </a:ext>
            </a:extLst>
          </p:cNvPr>
          <p:cNvSpPr txBox="1"/>
          <p:nvPr/>
        </p:nvSpPr>
        <p:spPr>
          <a:xfrm>
            <a:off x="489600" y="698400"/>
            <a:ext cx="313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AE393E-53E4-CE45-09FF-946DAAB2483F}"/>
              </a:ext>
            </a:extLst>
          </p:cNvPr>
          <p:cNvSpPr txBox="1"/>
          <p:nvPr/>
        </p:nvSpPr>
        <p:spPr>
          <a:xfrm>
            <a:off x="482400" y="1483685"/>
            <a:ext cx="774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Link: https://www.kaggle.com/datasets/antgoldbloom/covid19-data-from-john-hopkins-university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DE0085-6D81-8BE8-407B-D184686AEDC7}"/>
              </a:ext>
            </a:extLst>
          </p:cNvPr>
          <p:cNvSpPr txBox="1"/>
          <p:nvPr/>
        </p:nvSpPr>
        <p:spPr>
          <a:xfrm>
            <a:off x="482400" y="2387084"/>
            <a:ext cx="69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https://data.who.int/dashboards/covid19/cases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999081-5BAB-A2CD-42D6-970D220BA6A2}"/>
              </a:ext>
            </a:extLst>
          </p:cNvPr>
          <p:cNvSpPr txBox="1"/>
          <p:nvPr/>
        </p:nvSpPr>
        <p:spPr>
          <a:xfrm>
            <a:off x="482400" y="3044262"/>
            <a:ext cx="514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https://www.worldometers.info/coronavirus/</a:t>
            </a:r>
          </a:p>
        </p:txBody>
      </p:sp>
    </p:spTree>
    <p:extLst>
      <p:ext uri="{BB962C8B-B14F-4D97-AF65-F5344CB8AC3E}">
        <p14:creationId xmlns:p14="http://schemas.microsoft.com/office/powerpoint/2010/main" val="3405103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78;p37"/>
          <p:cNvPicPr/>
          <p:nvPr/>
        </p:nvPicPr>
        <p:blipFill>
          <a:blip r:embed="rId2"/>
          <a:srcRect l="5251" r="5251"/>
          <a:stretch/>
        </p:blipFill>
        <p:spPr>
          <a:xfrm>
            <a:off x="0" y="0"/>
            <a:ext cx="3067920" cy="5143320"/>
          </a:xfrm>
          <a:prstGeom prst="rect">
            <a:avLst/>
          </a:prstGeom>
          <a:ln w="0">
            <a:noFill/>
          </a:ln>
        </p:spPr>
      </p:pic>
      <p:sp>
        <p:nvSpPr>
          <p:cNvPr id="121" name="PlaceHolder 1"/>
          <p:cNvSpPr>
            <a:spLocks noGrp="1"/>
          </p:cNvSpPr>
          <p:nvPr>
            <p:ph/>
          </p:nvPr>
        </p:nvSpPr>
        <p:spPr>
          <a:xfrm>
            <a:off x="3553733" y="1792667"/>
            <a:ext cx="4657320" cy="2219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 dirty="0">
                <a:solidFill>
                  <a:schemeClr val="dk1"/>
                </a:solidFill>
                <a:latin typeface="Cabin"/>
                <a:ea typeface="Cabin"/>
              </a:rPr>
              <a:t>This presentation demonstrated the importance of a robust modeling approach for forecasting COVID-19 cases. Through careful data analysis, model selection, and evaluation, we can derive actionable insights that contribute to effective pandemic response strategies.</a:t>
            </a:r>
            <a:endParaRPr lang="fr-FR" sz="1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title"/>
          </p:nvPr>
        </p:nvSpPr>
        <p:spPr>
          <a:xfrm>
            <a:off x="3747422" y="312373"/>
            <a:ext cx="4657320" cy="1009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 dirty="0">
                <a:solidFill>
                  <a:schemeClr val="dk1"/>
                </a:solidFill>
                <a:latin typeface="Syncopate"/>
                <a:ea typeface="Syncopate"/>
              </a:rPr>
              <a:t>Conclusions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ABD17E-6D46-D2A6-6E4B-67B350DE03E4}"/>
              </a:ext>
            </a:extLst>
          </p:cNvPr>
          <p:cNvSpPr txBox="1"/>
          <p:nvPr/>
        </p:nvSpPr>
        <p:spPr>
          <a:xfrm>
            <a:off x="1821768" y="2017752"/>
            <a:ext cx="83481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144337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178;p37"/>
          <p:cNvPicPr/>
          <p:nvPr/>
        </p:nvPicPr>
        <p:blipFill>
          <a:blip r:embed="rId2"/>
          <a:srcRect l="5251" r="5251"/>
          <a:stretch/>
        </p:blipFill>
        <p:spPr>
          <a:xfrm>
            <a:off x="0" y="0"/>
            <a:ext cx="3067920" cy="5143320"/>
          </a:xfrm>
          <a:prstGeom prst="rect">
            <a:avLst/>
          </a:prstGeom>
          <a:ln w="0">
            <a:noFill/>
          </a:ln>
        </p:spPr>
      </p:pic>
      <p:sp>
        <p:nvSpPr>
          <p:cNvPr id="63" name="PlaceHolder 1"/>
          <p:cNvSpPr>
            <a:spLocks noGrp="1"/>
          </p:cNvSpPr>
          <p:nvPr>
            <p:ph/>
          </p:nvPr>
        </p:nvSpPr>
        <p:spPr>
          <a:xfrm>
            <a:off x="3176650" y="1457280"/>
            <a:ext cx="4657320" cy="2723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25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 dirty="0">
                <a:solidFill>
                  <a:schemeClr val="dk1"/>
                </a:solidFill>
                <a:latin typeface="Cabin"/>
                <a:ea typeface="Cabin"/>
              </a:rPr>
              <a:t>This presentation outlines the methodology, analysis, and results of a time-series prediction model for forecasting future COVID-19 cases using historical data.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spc="-1" dirty="0">
                <a:solidFill>
                  <a:schemeClr val="dk1"/>
                </a:solidFill>
                <a:latin typeface="Cabin"/>
              </a:rPr>
              <a:t>1.</a:t>
            </a:r>
            <a:r>
              <a:rPr lang="en" sz="1400" u="sng" spc="-1" dirty="0">
                <a:solidFill>
                  <a:schemeClr val="dk1"/>
                </a:solidFill>
                <a:latin typeface="Cabin"/>
              </a:rPr>
              <a:t>Pandemic Impact 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 dirty="0">
                <a:solidFill>
                  <a:schemeClr val="dk1"/>
                </a:solidFill>
                <a:latin typeface="Cabin"/>
              </a:rPr>
              <a:t>Covid 19 challenged health sydtem worldwide dramatically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spc="-1" dirty="0">
                <a:solidFill>
                  <a:schemeClr val="dk1"/>
                </a:solidFill>
                <a:latin typeface="Cabin"/>
              </a:rPr>
              <a:t>2</a:t>
            </a:r>
            <a:r>
              <a:rPr lang="en" sz="1400" u="sng" spc="-1" dirty="0">
                <a:solidFill>
                  <a:schemeClr val="dk1"/>
                </a:solidFill>
                <a:latin typeface="Cabin"/>
              </a:rPr>
              <a:t>.Forcast Importance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 dirty="0">
                <a:solidFill>
                  <a:schemeClr val="dk1"/>
                </a:solidFill>
                <a:latin typeface="Cabin"/>
              </a:rPr>
              <a:t>Accurate case prediction guide resource planning and response</a:t>
            </a: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spc="-1" dirty="0">
                <a:solidFill>
                  <a:schemeClr val="dk1"/>
                </a:solidFill>
                <a:latin typeface="Cabin"/>
              </a:rPr>
              <a:t>3 . Our Project Goul is to use time series and regrssion to forecast future COVID 19 cases.</a:t>
            </a:r>
            <a:endParaRPr lang="en" sz="1400" b="0" strike="noStrike" spc="-1" dirty="0">
              <a:solidFill>
                <a:schemeClr val="dk1"/>
              </a:solidFill>
              <a:latin typeface="Cabin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fr-FR" sz="1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title"/>
          </p:nvPr>
        </p:nvSpPr>
        <p:spPr>
          <a:xfrm>
            <a:off x="3409920" y="447840"/>
            <a:ext cx="4657320" cy="1009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0" strike="noStrike" spc="-1">
                <a:solidFill>
                  <a:schemeClr val="dk1"/>
                </a:solidFill>
                <a:latin typeface="Syncopate"/>
                <a:ea typeface="Syncopate"/>
              </a:rPr>
              <a:t>Introduction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90740" y="143196"/>
            <a:ext cx="4362120" cy="132344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900" b="0" strike="noStrike" spc="-1" dirty="0">
                <a:solidFill>
                  <a:schemeClr val="dk1"/>
                </a:solidFill>
                <a:latin typeface="Syncopate"/>
                <a:ea typeface="Syncopate"/>
              </a:rPr>
              <a:t>Problem Statement</a:t>
            </a:r>
            <a:endParaRPr lang="fr-FR" sz="39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subTitle"/>
          </p:nvPr>
        </p:nvSpPr>
        <p:spPr>
          <a:xfrm>
            <a:off x="596955" y="1786285"/>
            <a:ext cx="4083408" cy="2657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buNone/>
            </a:pPr>
            <a:r>
              <a:rPr lang="en-US" sz="1600" b="0" strike="noStrike" spc="-1" dirty="0">
                <a:solidFill>
                  <a:schemeClr val="dk1"/>
                </a:solidFill>
                <a:latin typeface="Cabin"/>
                <a:ea typeface="Cabin"/>
              </a:rPr>
              <a:t>1.Pediction Challenges – Infectious spread is dynamic and influenced by many factors </a:t>
            </a:r>
          </a:p>
          <a:p>
            <a:pPr indent="0" algn="ctr">
              <a:buNone/>
            </a:pPr>
            <a:endParaRPr lang="en-US" sz="1600" spc="-1" dirty="0">
              <a:solidFill>
                <a:schemeClr val="dk1"/>
              </a:solidFill>
              <a:latin typeface="Cabin"/>
              <a:ea typeface="Cabin"/>
            </a:endParaRPr>
          </a:p>
          <a:p>
            <a:pPr indent="0" algn="ctr">
              <a:buNone/>
            </a:pPr>
            <a:r>
              <a:rPr lang="en-US" sz="1600" b="0" strike="noStrike" spc="-1" dirty="0">
                <a:solidFill>
                  <a:schemeClr val="dk1"/>
                </a:solidFill>
                <a:latin typeface="Cabin"/>
                <a:ea typeface="Cabin"/>
              </a:rPr>
              <a:t>2.Model Limitation – Early forecast failed to capture variant impacts accurately </a:t>
            </a:r>
          </a:p>
          <a:p>
            <a:pPr indent="0" algn="ctr">
              <a:buNone/>
            </a:pPr>
            <a:r>
              <a:rPr lang="en-US" sz="1600" spc="-1" dirty="0">
                <a:solidFill>
                  <a:schemeClr val="dk1"/>
                </a:solidFill>
                <a:latin typeface="Cabin"/>
                <a:ea typeface="Cabin"/>
              </a:rPr>
              <a:t>3.Modelling Needs and Resources for it – Robust , adaptive time series models improve forecast accuracy</a:t>
            </a:r>
          </a:p>
        </p:txBody>
      </p:sp>
      <p:pic>
        <p:nvPicPr>
          <p:cNvPr id="68" name="Google Shape;167;p35"/>
          <p:cNvPicPr/>
          <p:nvPr/>
        </p:nvPicPr>
        <p:blipFill>
          <a:blip r:embed="rId2"/>
          <a:srcRect t="4544" b="4554"/>
          <a:stretch/>
        </p:blipFill>
        <p:spPr>
          <a:xfrm>
            <a:off x="5372640" y="0"/>
            <a:ext cx="3771000" cy="51433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786037" y="499706"/>
            <a:ext cx="7714800" cy="694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 dirty="0">
                <a:solidFill>
                  <a:schemeClr val="dk1"/>
                </a:solidFill>
                <a:latin typeface="Syncopate"/>
                <a:ea typeface="Syncopate"/>
              </a:rPr>
              <a:t>Current COVID-19 Situation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92040" y="1267098"/>
            <a:ext cx="7843824" cy="260930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 dirty="0">
                <a:solidFill>
                  <a:schemeClr val="dk1"/>
                </a:solidFill>
                <a:latin typeface="Cabin"/>
                <a:ea typeface="Cabin"/>
              </a:rPr>
              <a:t>The ongoing COVID-19 pandemic has created an urgent need for accurate forecasting to help manage healthcare resources and implement effective public health measures</a:t>
            </a:r>
            <a:r>
              <a:rPr lang="en" sz="1400" b="0" strike="noStrike" spc="-1" dirty="0">
                <a:latin typeface="Cabin"/>
                <a:ea typeface="Cabin"/>
              </a:rPr>
              <a:t>.</a:t>
            </a:r>
            <a:r>
              <a:rPr lang="en-US" sz="1400" b="0" i="0" dirty="0">
                <a:effectLst/>
                <a:latin typeface="Google Sans"/>
              </a:rPr>
              <a:t> Currently, the dominant variant nationwide is LP.8.1, with 70% of cases, followed by XFC, with 9% of cases, and XEC, with 6% of cases. "The original omicron variant is gone now," says Dr. Rupp. "Currently subvariants of omicron are circulating, including MC.1.10.1, LB.1.3.1, and LF.7.“and at this the current moment there is a rapid rise in the number of cases .So ,taking all the steps and prevention is one of the important measures to overcome COVID 19 .</a:t>
            </a:r>
            <a:endParaRPr lang="fr-FR" sz="1400" b="0" strike="noStrike" spc="-1" dirty="0"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fr-FR" sz="12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A5C66D-5B3E-BBDE-C077-B44272C8D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3080" y="3090553"/>
            <a:ext cx="5700713" cy="171688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225189" y="54592"/>
            <a:ext cx="2982036" cy="818866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900" b="0" strike="noStrike" spc="-1" dirty="0">
                <a:solidFill>
                  <a:schemeClr val="dk1"/>
                </a:solidFill>
                <a:latin typeface="Syncopate"/>
                <a:ea typeface="Syncopate"/>
              </a:rPr>
              <a:t>Methodology</a:t>
            </a:r>
            <a:endParaRPr lang="fr-FR" sz="39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subTitle"/>
          </p:nvPr>
        </p:nvSpPr>
        <p:spPr>
          <a:xfrm>
            <a:off x="1" y="1160060"/>
            <a:ext cx="5759354" cy="373266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buNone/>
            </a:pPr>
            <a:r>
              <a:rPr lang="en-US" sz="1200" b="0" strike="noStrike" spc="-1" dirty="0">
                <a:solidFill>
                  <a:schemeClr val="dk1"/>
                </a:solidFill>
                <a:latin typeface="Cabin"/>
                <a:ea typeface="Cabin"/>
              </a:rPr>
              <a:t>The methodology followed in this project involves a structured approach, starting from data collection to model building and evaluation. The steps are as follows:</a:t>
            </a:r>
          </a:p>
          <a:p>
            <a:pPr marL="571500" indent="-342900" algn="ctr">
              <a:buAutoNum type="arabicPeriod"/>
            </a:pPr>
            <a:r>
              <a:rPr lang="en-US" sz="1200" b="1" u="sng" strike="noStrike" spc="-1" dirty="0">
                <a:solidFill>
                  <a:schemeClr val="dk1"/>
                </a:solidFill>
                <a:latin typeface="Cabin"/>
                <a:ea typeface="Cabin"/>
              </a:rPr>
              <a:t>Data Collection</a:t>
            </a:r>
            <a:r>
              <a:rPr lang="en-US" sz="1200" b="0" strike="noStrike" spc="-1" dirty="0">
                <a:solidFill>
                  <a:schemeClr val="dk1"/>
                </a:solidFill>
                <a:latin typeface="Cabin"/>
                <a:ea typeface="Cabin"/>
              </a:rPr>
              <a:t>: The user provides the dataset in the form of a CSV (Comma-Separated Values) file. This dataset contains historical COVID-19 case records with various relevant features.</a:t>
            </a:r>
          </a:p>
          <a:p>
            <a:pPr indent="0" algn="ctr">
              <a:buNone/>
            </a:pPr>
            <a:r>
              <a:rPr lang="en-US" sz="1200" b="0" strike="noStrike" spc="-1" dirty="0">
                <a:solidFill>
                  <a:schemeClr val="dk1"/>
                </a:solidFill>
                <a:latin typeface="Cabin"/>
                <a:ea typeface="Cabin"/>
              </a:rPr>
              <a:t>2</a:t>
            </a:r>
            <a:r>
              <a:rPr lang="en-US" sz="1200" b="1" u="sng" strike="noStrike" spc="-1" dirty="0">
                <a:solidFill>
                  <a:schemeClr val="dk1"/>
                </a:solidFill>
                <a:latin typeface="Cabin"/>
                <a:ea typeface="Cabin"/>
              </a:rPr>
              <a:t>. Data Preprocessing</a:t>
            </a:r>
            <a:r>
              <a:rPr lang="en-US" sz="1200" b="0" strike="noStrike" spc="-1" dirty="0">
                <a:solidFill>
                  <a:schemeClr val="dk1"/>
                </a:solidFill>
                <a:latin typeface="Cabin"/>
                <a:ea typeface="Cabin"/>
              </a:rPr>
              <a:t>: To ensure the data is clean and suitable for modeling, the following preprocessing steps are:</a:t>
            </a:r>
          </a:p>
          <a:p>
            <a:pPr indent="0" algn="ctr">
              <a:buNone/>
            </a:pPr>
            <a:r>
              <a:rPr lang="en-US" sz="1200" b="0" strike="noStrike" spc="-1" dirty="0">
                <a:solidFill>
                  <a:schemeClr val="dk1"/>
                </a:solidFill>
                <a:latin typeface="Cabin"/>
                <a:ea typeface="Cabin"/>
              </a:rPr>
              <a:t> performed: Handling Missing Values: Missing data is treated using mean imputation for numerical features and mode imputation for categorical features. Encoding Categorical Variables: Categorical variables are converted into numerical format using one-hot encoding, which helps in applying machine learning </a:t>
            </a:r>
            <a:r>
              <a:rPr lang="en-US" sz="1200" b="0" strike="noStrike" spc="-1" dirty="0" err="1">
                <a:solidFill>
                  <a:schemeClr val="dk1"/>
                </a:solidFill>
                <a:latin typeface="Cabin"/>
                <a:ea typeface="Cabin"/>
              </a:rPr>
              <a:t>models.Feature</a:t>
            </a:r>
            <a:r>
              <a:rPr lang="en-US" sz="1200" b="0" strike="noStrike" spc="-1" dirty="0">
                <a:solidFill>
                  <a:schemeClr val="dk1"/>
                </a:solidFill>
                <a:latin typeface="Cabin"/>
                <a:ea typeface="Cabin"/>
              </a:rPr>
              <a:t> Scaling: All numerical features are standardized using </a:t>
            </a:r>
            <a:r>
              <a:rPr lang="en-US" sz="1200" b="0" strike="noStrike" spc="-1" dirty="0" err="1">
                <a:solidFill>
                  <a:schemeClr val="dk1"/>
                </a:solidFill>
                <a:latin typeface="Cabin"/>
                <a:ea typeface="Cabin"/>
              </a:rPr>
              <a:t>StandardScaler</a:t>
            </a:r>
            <a:r>
              <a:rPr lang="en-US" sz="1200" b="0" strike="noStrike" spc="-1" dirty="0">
                <a:solidFill>
                  <a:schemeClr val="dk1"/>
                </a:solidFill>
                <a:latin typeface="Cabin"/>
                <a:ea typeface="Cabin"/>
              </a:rPr>
              <a:t> to ensure uniformity in scale and improve model performance</a:t>
            </a:r>
          </a:p>
          <a:p>
            <a:pPr indent="0" algn="ctr">
              <a:buNone/>
            </a:pPr>
            <a:r>
              <a:rPr lang="en-US" sz="1200" b="0" strike="noStrike" spc="-1" dirty="0">
                <a:solidFill>
                  <a:schemeClr val="dk1"/>
                </a:solidFill>
                <a:latin typeface="Cabin"/>
                <a:ea typeface="Cabin"/>
              </a:rPr>
              <a:t>3. </a:t>
            </a:r>
            <a:r>
              <a:rPr lang="en-US" sz="1200" b="1" u="sng" strike="noStrike" spc="-1" dirty="0">
                <a:solidFill>
                  <a:schemeClr val="dk1"/>
                </a:solidFill>
                <a:latin typeface="Cabin"/>
                <a:ea typeface="Cabin"/>
              </a:rPr>
              <a:t>Model Building</a:t>
            </a:r>
            <a:r>
              <a:rPr lang="en-US" sz="1200" b="0" strike="noStrike" spc="-1" dirty="0">
                <a:solidFill>
                  <a:schemeClr val="dk1"/>
                </a:solidFill>
                <a:latin typeface="Cabin"/>
                <a:ea typeface="Cabin"/>
              </a:rPr>
              <a:t>: After preprocessing, the model is developed using the following steps: Data Splitting: The dataset is divided into training and testing sets to evaluate model performance effectively. Model Training: A Logistic Regression classifier is trained on the processed training data to learn patterns and relationships.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D2C949-AF35-8E45-9B7F-2C10509F7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7122" y="0"/>
            <a:ext cx="3336878" cy="507696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2"/>
          <p:cNvSpPr>
            <a:spLocks noGrp="1"/>
          </p:cNvSpPr>
          <p:nvPr>
            <p:ph type="title"/>
          </p:nvPr>
        </p:nvSpPr>
        <p:spPr>
          <a:xfrm>
            <a:off x="349005" y="238613"/>
            <a:ext cx="4657320" cy="1009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1" u="sng" strike="noStrike" spc="-1" dirty="0">
                <a:solidFill>
                  <a:schemeClr val="dk1"/>
                </a:solidFill>
                <a:latin typeface="Syncopate"/>
                <a:ea typeface="Syncopate"/>
              </a:rPr>
              <a:t>OUTPUT</a:t>
            </a:r>
            <a:br>
              <a:rPr lang="en" sz="3000" b="0" strike="noStrike" spc="-1" dirty="0">
                <a:solidFill>
                  <a:schemeClr val="dk1"/>
                </a:solidFill>
                <a:latin typeface="Syncopate"/>
                <a:ea typeface="Syncopate"/>
              </a:rPr>
            </a:b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9794E1-84A0-E745-C721-F77356DDA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378" y="1248053"/>
            <a:ext cx="6825012" cy="335192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2B6CEA-A19E-435D-5DCB-35C8F5E2B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149" y="972550"/>
            <a:ext cx="6873498" cy="34251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B9D387-A43B-C8C4-D6D2-25C691E62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029" y="945398"/>
            <a:ext cx="7018477" cy="342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862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A82793-E398-EDAB-26C7-620132184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37" y="672524"/>
            <a:ext cx="7760346" cy="379845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3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4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5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6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Words>576</Words>
  <Application>Microsoft Office PowerPoint</Application>
  <PresentationFormat>On-screen Show (16:9)</PresentationFormat>
  <Paragraphs>36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26</vt:i4>
      </vt:variant>
      <vt:variant>
        <vt:lpstr>Slide Titles</vt:lpstr>
      </vt:variant>
      <vt:variant>
        <vt:i4>12</vt:i4>
      </vt:variant>
    </vt:vector>
  </HeadingPairs>
  <TitlesOfParts>
    <vt:vector size="46" baseType="lpstr">
      <vt:lpstr>Arial</vt:lpstr>
      <vt:lpstr>Cabin</vt:lpstr>
      <vt:lpstr>Google Sans</vt:lpstr>
      <vt:lpstr>OpenSymbol</vt:lpstr>
      <vt:lpstr>Outfit Extra Bold</vt:lpstr>
      <vt:lpstr>Symbol</vt:lpstr>
      <vt:lpstr>Syncopate</vt:lpstr>
      <vt:lpstr>Wingdings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Minimalist Design by Slidesgo</vt:lpstr>
      <vt:lpstr>Slidesgo Final Pages</vt:lpstr>
      <vt:lpstr>Slidesgo Final Pages</vt:lpstr>
      <vt:lpstr>Slidesgo Final Pages</vt:lpstr>
      <vt:lpstr>Slidesgo Final Pages</vt:lpstr>
      <vt:lpstr>Slidesgo Final Pages</vt:lpstr>
      <vt:lpstr>Slidesgo Final Pages</vt:lpstr>
      <vt:lpstr>PowerPoint Presentation</vt:lpstr>
      <vt:lpstr>Introduction</vt:lpstr>
      <vt:lpstr>Problem Statement</vt:lpstr>
      <vt:lpstr>Current COVID-19 Situation</vt:lpstr>
      <vt:lpstr>Methodology</vt:lpstr>
      <vt:lpstr>OUTPUT </vt:lpstr>
      <vt:lpstr>PowerPoint Presentation</vt:lpstr>
      <vt:lpstr>PowerPoint Presentation</vt:lpstr>
      <vt:lpstr>PowerPoint Presentation</vt:lpstr>
      <vt:lpstr>PowerPoint Presentation</vt:lpstr>
      <vt:lpstr>Conclusions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Manav Mishra</dc:creator>
  <cp:lastModifiedBy>Prithvi Nawadiya</cp:lastModifiedBy>
  <cp:revision>3</cp:revision>
  <dcterms:modified xsi:type="dcterms:W3CDTF">2025-05-27T05:58:04Z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2025-05-27T04:57:36Z</dcterms:created>
  <dc:creator>Unknown Creator</dc:creator>
  <dc:description/>
  <dc:language>en-US</dc:language>
  <cp:lastModifiedBy>Unknown Creator</cp:lastModifiedBy>
  <dcterms:modified xsi:type="dcterms:W3CDTF">2025-05-27T04:57:36Z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24</vt:r8>
  </property>
</Properties>
</file>